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72" r:id="rId4"/>
    <p:sldId id="259" r:id="rId5"/>
    <p:sldId id="273" r:id="rId6"/>
    <p:sldId id="263" r:id="rId7"/>
    <p:sldId id="264" r:id="rId8"/>
    <p:sldId id="265" r:id="rId9"/>
    <p:sldId id="266" r:id="rId10"/>
    <p:sldId id="260" r:id="rId11"/>
    <p:sldId id="262" r:id="rId12"/>
    <p:sldId id="267" r:id="rId13"/>
    <p:sldId id="268" r:id="rId14"/>
    <p:sldId id="274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012"/>
    <a:srgbClr val="ED9411"/>
    <a:srgbClr val="FFFFFF"/>
    <a:srgbClr val="9D90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D6DD37-3017-4D08-BC82-55B262184C9A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5D2FDAE-EA16-45D4-8A69-B4911AC26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99160" y="304800"/>
            <a:ext cx="7787640" cy="457200"/>
          </a:xfrm>
          <a:prstGeom prst="rect">
            <a:avLst/>
          </a:prstGeom>
          <a:ln>
            <a:noFill/>
          </a:ln>
        </p:spPr>
        <p:txBody>
          <a:bodyPr vert="horz" anchor="t">
            <a:noAutofit/>
          </a:bodyPr>
          <a:lstStyle/>
          <a:p>
            <a:pPr marL="0" marR="9144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PRATHAMAM MANPOWER SERVICES PVT. LTD.</a:t>
            </a: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34000" endA="740" endPos="53000" dir="5400000" sy="-100000" algn="bl" rotWithShape="0"/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17332" y="5715000"/>
            <a:ext cx="81093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Office : Hotel Aditya, Vazalwar Colony, Dharampeth, Nagpur-440010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9822576355, 9890199928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84073" y="914400"/>
            <a:ext cx="4274127" cy="400110"/>
            <a:chOff x="4114800" y="1066800"/>
            <a:chExt cx="4274127" cy="400110"/>
          </a:xfrm>
        </p:grpSpPr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4419600" y="1066800"/>
              <a:ext cx="36362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rgbClr val="FF7209"/>
                  </a:solidFill>
                  <a:effectLst/>
                  <a:latin typeface="Cambria" pitchFamily="18" charset="0"/>
                  <a:ea typeface="Calibri" pitchFamily="34" charset="0"/>
                  <a:cs typeface="Times New Roman" pitchFamily="18" charset="0"/>
                </a:rPr>
                <a:t>The Odyssey of  Professionals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7209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14800" y="1175415"/>
              <a:ext cx="304800" cy="182880"/>
            </a:xfrm>
            <a:prstGeom prst="rect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Stored Data 13"/>
            <p:cNvSpPr/>
            <p:nvPr/>
          </p:nvSpPr>
          <p:spPr>
            <a:xfrm flipH="1">
              <a:off x="8001000" y="1188720"/>
              <a:ext cx="387927" cy="182880"/>
            </a:xfrm>
            <a:prstGeom prst="flowChartOnlineStorage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Snip Single Corner Rectangle 14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2248"/>
            <a:ext cx="1219078" cy="9144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016844" y="4724400"/>
            <a:ext cx="5110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Manpower Consultants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Since 2002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25236" y="5181600"/>
            <a:ext cx="6693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Head office at Nagpur &amp; Network across India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23" name="Picture 22" descr="staf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50139" y="1414272"/>
            <a:ext cx="3243723" cy="3310128"/>
          </a:xfrm>
          <a:prstGeom prst="rect">
            <a:avLst/>
          </a:prstGeom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57200" y="1571685"/>
            <a:ext cx="6126480" cy="484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SAP-Functional &amp; Technical    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(ABAP, BI/BO, FICO, MM, SD, PLM)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JAVA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Infotainment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IT Security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Microsoft Technologies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Oracle, SQL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Siebel CRM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IT Infrastructure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Treasury IT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BI, DWDM, DBA, BILLING (AMDOCS, BSCS), UPSS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Project Management &amp; Delivery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Shop floor IT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621268"/>
            <a:ext cx="4878771" cy="523220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EE7012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Information Technology (IT)</a:t>
            </a:r>
            <a:endParaRPr lang="en-US" sz="2800" dirty="0">
              <a:solidFill>
                <a:srgbClr val="EE7012"/>
              </a:solidFill>
            </a:endParaRPr>
          </a:p>
        </p:txBody>
      </p:sp>
      <p:pic>
        <p:nvPicPr>
          <p:cNvPr id="12" name="Picture 11" descr="blo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295400"/>
            <a:ext cx="5791200" cy="4343400"/>
          </a:xfrm>
          <a:prstGeom prst="rect">
            <a:avLst/>
          </a:prstGeom>
        </p:spPr>
      </p:pic>
      <p:sp>
        <p:nvSpPr>
          <p:cNvPr id="7" name="Snip Single Corner Rectangle 6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EE7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66430" y="685800"/>
            <a:ext cx="1729961" cy="523220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EE7012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It Clients </a:t>
            </a:r>
            <a:endParaRPr lang="en-US" sz="2800" dirty="0">
              <a:solidFill>
                <a:srgbClr val="EE7012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614230" y="5807075"/>
            <a:ext cx="1554480" cy="58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Suzlon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14230" y="1902768"/>
            <a:ext cx="5462970" cy="461665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Volkswagen’s Shared Services Centre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14230" y="2835275"/>
            <a:ext cx="5178534" cy="58907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Vodafone’s Shared services centre </a:t>
            </a:r>
            <a:endParaRPr lang="en-US" sz="24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14230" y="3823589"/>
            <a:ext cx="1281120" cy="589072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KPIT</a:t>
            </a:r>
            <a:endParaRPr lang="en-US" sz="24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14230" y="4860155"/>
            <a:ext cx="1981248" cy="461665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Meltwater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5" name="Picture 14" descr="2000px-Volkswagen_logo_2012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0504" y="1676400"/>
            <a:ext cx="914400" cy="914400"/>
          </a:xfrm>
          <a:prstGeom prst="rect">
            <a:avLst/>
          </a:prstGeom>
        </p:spPr>
      </p:pic>
      <p:pic>
        <p:nvPicPr>
          <p:cNvPr id="19" name="Picture 18" descr="4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504" y="5638800"/>
            <a:ext cx="914400" cy="914400"/>
          </a:xfrm>
          <a:prstGeom prst="rect">
            <a:avLst/>
          </a:prstGeom>
        </p:spPr>
      </p:pic>
      <p:pic>
        <p:nvPicPr>
          <p:cNvPr id="20" name="Picture 19" descr="Vodafone-logo-icon-png-Transpar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14030" y="2667000"/>
            <a:ext cx="1347349" cy="914400"/>
          </a:xfrm>
          <a:prstGeom prst="rect">
            <a:avLst/>
          </a:prstGeom>
        </p:spPr>
      </p:pic>
      <p:pic>
        <p:nvPicPr>
          <p:cNvPr id="22" name="Picture 21" descr="KPIT_Cummins_Infosystems_19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0504" y="3655314"/>
            <a:ext cx="914400" cy="914400"/>
          </a:xfrm>
          <a:prstGeom prst="rect">
            <a:avLst/>
          </a:prstGeom>
        </p:spPr>
      </p:pic>
      <p:pic>
        <p:nvPicPr>
          <p:cNvPr id="24" name="Picture 23" descr="meltwater-logo cop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30504" y="4647057"/>
            <a:ext cx="914400" cy="914400"/>
          </a:xfrm>
          <a:prstGeom prst="rect">
            <a:avLst/>
          </a:prstGeom>
        </p:spPr>
      </p:pic>
      <p:sp>
        <p:nvSpPr>
          <p:cNvPr id="18" name="Snip Single Corner Rectangle 17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EE7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529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7200" y="1371600"/>
            <a:ext cx="4276427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Shop floor Engineers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Maintenance Engineers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Instrumentation, Process </a:t>
            </a: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tabLst/>
            </a:pPr>
            <a:r>
              <a:rPr lang="en-US" sz="24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&amp; Quality Control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Logistics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Sales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24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Information Technology (IT)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Legal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Planning, Application Design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Production &amp; Plant Control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609600"/>
            <a:ext cx="6201249" cy="461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 Engineering, Manufacturing &amp; Automobile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0" name="Picture 9" descr="mANIFA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507666" y="1457696"/>
            <a:ext cx="4399176" cy="3942608"/>
          </a:xfrm>
          <a:prstGeom prst="rect">
            <a:avLst/>
          </a:prstGeom>
        </p:spPr>
      </p:pic>
      <p:sp>
        <p:nvSpPr>
          <p:cNvPr id="9" name="Snip Single Corner Rectangle 8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7200" y="1752600"/>
            <a:ext cx="6477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ROSLER SURFACE TECH -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World leader in 	vibratory finishing &amp; shot blasting systems.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838200"/>
            <a:ext cx="6327373" cy="523220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</a:rPr>
              <a:t>Engineering &amp; Manufacturing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Clients 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" name="Picture 5" descr="65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69118" y="1828800"/>
            <a:ext cx="1793042" cy="685800"/>
          </a:xfrm>
          <a:prstGeom prst="rect">
            <a:avLst/>
          </a:prstGeom>
        </p:spPr>
      </p:pic>
      <p:pic>
        <p:nvPicPr>
          <p:cNvPr id="8" name="Picture 7" descr="Armacell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3238500"/>
            <a:ext cx="2994760" cy="6858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Rectangle 8"/>
          <p:cNvSpPr/>
          <p:nvPr/>
        </p:nvSpPr>
        <p:spPr>
          <a:xfrm>
            <a:off x="457200" y="2743200"/>
            <a:ext cx="541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2400" dirty="0" smtClean="0">
              <a:solidFill>
                <a:schemeClr val="bg1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400" b="1" dirty="0" smtClean="0">
                <a:solidFill>
                  <a:schemeClr val="bg1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solidFill>
                  <a:srgbClr val="00B05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ARMACELL - 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World leaders in HVAC 	insulation industry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7200" y="4038600"/>
            <a:ext cx="624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sz="2400" dirty="0" smtClean="0">
              <a:solidFill>
                <a:schemeClr val="bg1"/>
              </a:solidFill>
              <a:latin typeface="Cambr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400" b="1" dirty="0" smtClean="0">
                <a:solidFill>
                  <a:schemeClr val="bg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solidFill>
                  <a:srgbClr val="00B0F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CYTEC SOLVAY GROUP - 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Global leader in    	sustainable chemistry including aerospace 	&amp; industrial materials, mining and plastics</a:t>
            </a:r>
            <a:endParaRPr lang="en-US" sz="2400" dirty="0"/>
          </a:p>
        </p:txBody>
      </p:sp>
      <p:pic>
        <p:nvPicPr>
          <p:cNvPr id="11" name="Picture 10" descr="LOGO-CYTEC-SOLVAY-GROUP-web-26349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9646" y="4648200"/>
            <a:ext cx="1532514" cy="685800"/>
          </a:xfrm>
          <a:prstGeom prst="rect">
            <a:avLst/>
          </a:prstGeom>
        </p:spPr>
      </p:pic>
      <p:sp>
        <p:nvSpPr>
          <p:cNvPr id="14" name="Snip Single Corner Rectangle 13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4" grpId="0" animBg="1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5963" y="553192"/>
            <a:ext cx="3566160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</a:rPr>
              <a:t>Automobile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Clients </a:t>
            </a: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05963" y="1900058"/>
            <a:ext cx="720062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Headquartered in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Pune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, Maharashtra, the Volkswagen Group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in India is represented by five brands: Skoda, Volkswagen, Audi,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Porsche and Lamborghini. The investment with a total sum of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around INR 3,800 is the biggest investment by a German company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realised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in India so far. Today, Volkswagen Group India has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about 5,000 employees working at its various locations in India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We are consulting for,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Chakan Plant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Hinjwadi Shared Service Centre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On-site IT teams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5963" y="1232989"/>
            <a:ext cx="3161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Volkswagen India </a:t>
            </a:r>
            <a:endParaRPr lang="en-US" sz="2800" b="1" dirty="0">
              <a:solidFill>
                <a:schemeClr val="accent4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Picture 6" descr="2000px-Volkswagen_logo_2012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0585" y="1070760"/>
            <a:ext cx="847679" cy="847679"/>
          </a:xfrm>
          <a:prstGeom prst="rect">
            <a:avLst/>
          </a:prstGeom>
        </p:spPr>
      </p:pic>
      <p:sp>
        <p:nvSpPr>
          <p:cNvPr id="11" name="Snip Single Corner Rectangle 10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38200" y="710625"/>
            <a:ext cx="2425664" cy="523220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Other Clients 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38200" y="1569575"/>
            <a:ext cx="24978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  <a:lumOff val="35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SPACEWOOD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  <a:lumOff val="3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maxres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800" y="1664140"/>
            <a:ext cx="230233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38200" y="2722310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ACTAVIS Pharma</a:t>
            </a:r>
            <a:endParaRPr lang="en-US" sz="2400" dirty="0">
              <a:solidFill>
                <a:srgbClr val="00B050"/>
              </a:solidFill>
            </a:endParaRPr>
          </a:p>
        </p:txBody>
      </p:sp>
      <p:pic>
        <p:nvPicPr>
          <p:cNvPr id="10" name="Picture 9" descr="Actavis logo 20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4800" y="2787027"/>
            <a:ext cx="942681" cy="457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200" y="3949384"/>
            <a:ext cx="27432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EE7012"/>
                </a:solidFill>
                <a:latin typeface="Cambria" pitchFamily="18" charset="0"/>
                <a:ea typeface="Calibri" pitchFamily="34" charset="0"/>
                <a:cs typeface="Arial" pitchFamily="34" charset="0"/>
              </a:rPr>
              <a:t>     </a:t>
            </a:r>
            <a:r>
              <a:rPr lang="en-US" sz="2400" b="1" dirty="0" smtClean="0">
                <a:solidFill>
                  <a:srgbClr val="EE7012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UCN Network</a:t>
            </a:r>
          </a:p>
        </p:txBody>
      </p:sp>
      <p:pic>
        <p:nvPicPr>
          <p:cNvPr id="11" name="Picture 10" descr="LOGO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4800" y="3815349"/>
            <a:ext cx="1371600" cy="914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38200" y="5236152"/>
            <a:ext cx="3076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LILADHAR PASSO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2" name="Picture 11" descr="L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84800" y="5238384"/>
            <a:ext cx="1010856" cy="457200"/>
          </a:xfrm>
          <a:prstGeom prst="rect">
            <a:avLst/>
          </a:prstGeom>
        </p:spPr>
      </p:pic>
      <p:sp>
        <p:nvSpPr>
          <p:cNvPr id="15" name="Snip Single Corner Rectangle 14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361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65760" y="1442859"/>
            <a:ext cx="83972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57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Our team of trained recruiters deputed at the client office, a small cubicle dedicated    	by the client with Computer &amp; Official email-IDs for every recruiter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57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An independent Project Head handles this project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57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Minimum number of fresh mandates to be shared every month are fixed at the time 	of Agreement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57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Fresh mandates are shared only with our team first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57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We close the positions within 5 days of getting mandates, if we are unable to provide 	quality CVs in this period then only the mandates are shared for external consultants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57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In return, we charge just half of our regular commission charges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857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If the fresh mandates exceed the capacity of the on-site recruiters then our back 	office team works &amp; close these extra positions &amp; that too in the same half    	commission</a:t>
            </a:r>
            <a:r>
              <a:rPr lang="en-US" sz="1600" b="1" dirty="0" smtClean="0">
                <a:solidFill>
                  <a:schemeClr val="bg1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rate as decided.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5760" y="589002"/>
            <a:ext cx="7863840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RPO model (Recruitment Process Outsourcing) </a:t>
            </a:r>
          </a:p>
        </p:txBody>
      </p:sp>
      <p:sp>
        <p:nvSpPr>
          <p:cNvPr id="6" name="Snip Single Corner Rectangle 5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Snip Single Corner Rectangle 6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7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mi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5297" y="1930569"/>
            <a:ext cx="2033406" cy="15239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81300" y="3911768"/>
            <a:ext cx="40005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Thank you</a:t>
            </a:r>
            <a:endParaRPr lang="en-US" sz="6000" b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28600"/>
            <a:ext cx="9144000" cy="430887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latin typeface="Cambria" pitchFamily="18" charset="0"/>
              </a:rPr>
              <a:t>Leading Manpower Consultancy In Permanent  Staffing  Across India</a:t>
            </a:r>
            <a:endParaRPr lang="en-US" sz="22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2957651"/>
            <a:ext cx="47548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EE7012"/>
                </a:solidFill>
              </a:rPr>
              <a:t>  </a:t>
            </a:r>
            <a:r>
              <a:rPr lang="en-US" sz="2400" b="1" dirty="0" smtClean="0">
                <a:solidFill>
                  <a:srgbClr val="EE7012"/>
                </a:solidFill>
                <a:ea typeface="Calibri" pitchFamily="34" charset="0"/>
                <a:cs typeface="Times New Roman" pitchFamily="18" charset="0"/>
              </a:rPr>
              <a:t>Information Technology (</a:t>
            </a:r>
            <a:r>
              <a:rPr lang="en-US" sz="2400" b="1" dirty="0" smtClean="0">
                <a:solidFill>
                  <a:srgbClr val="EE7012"/>
                </a:solidFill>
              </a:rPr>
              <a:t>IT)</a:t>
            </a:r>
            <a:endParaRPr lang="en-US" sz="2400" b="1" dirty="0">
              <a:solidFill>
                <a:srgbClr val="EE701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4417615"/>
            <a:ext cx="197932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  Automobile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000" y="1066800"/>
            <a:ext cx="151624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 Telecom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" y="3687633"/>
            <a:ext cx="432682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 Engineering &amp; Manufacturing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1796782"/>
            <a:ext cx="408368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</a:rPr>
              <a:t>  Banking, Financial Services 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   &amp; Insurance (BFSI)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1000" y="5147597"/>
            <a:ext cx="249138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  Pharmaceutical</a:t>
            </a:r>
            <a:endParaRPr lang="en-U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000" y="5877580"/>
            <a:ext cx="123944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  Media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4" name="Picture 23" descr="Collage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6010" y="1237760"/>
            <a:ext cx="4037990" cy="5047488"/>
          </a:xfrm>
          <a:prstGeom prst="rect">
            <a:avLst/>
          </a:prstGeom>
        </p:spPr>
      </p:pic>
      <p:sp>
        <p:nvSpPr>
          <p:cNvPr id="18" name="Snip Single Corner Rectangle 17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Snip Single Corner Rectangle 6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72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women slide cop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057400" y="-1295400"/>
            <a:ext cx="10553165" cy="7924800"/>
          </a:xfrm>
          <a:prstGeom prst="rect">
            <a:avLst/>
          </a:prstGeom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85800" y="838200"/>
            <a:ext cx="3973845" cy="861774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All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5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Women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Staff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Picture 16" descr="Indian political 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14907" y="762000"/>
            <a:ext cx="4914186" cy="5898498"/>
          </a:xfrm>
          <a:prstGeom prst="rect">
            <a:avLst/>
          </a:prstGeom>
        </p:spPr>
      </p:pic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096081" y="126675"/>
            <a:ext cx="6951839" cy="46166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Presence in most of the prominent Indian States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5" descr="A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60279" y="4103201"/>
            <a:ext cx="1676108" cy="1332711"/>
          </a:xfrm>
          <a:prstGeom prst="rect">
            <a:avLst/>
          </a:prstGeom>
        </p:spPr>
      </p:pic>
      <p:pic>
        <p:nvPicPr>
          <p:cNvPr id="34" name="Picture 33" descr="Rajestha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4490" y="2038153"/>
            <a:ext cx="1579698" cy="1477384"/>
          </a:xfrm>
          <a:prstGeom prst="rect">
            <a:avLst/>
          </a:prstGeom>
        </p:spPr>
      </p:pic>
      <p:pic>
        <p:nvPicPr>
          <p:cNvPr id="27" name="Picture 26" descr="Chattisga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39067" y="3178428"/>
            <a:ext cx="957393" cy="1385135"/>
          </a:xfrm>
          <a:prstGeom prst="rect">
            <a:avLst/>
          </a:prstGeom>
        </p:spPr>
      </p:pic>
      <p:pic>
        <p:nvPicPr>
          <p:cNvPr id="28" name="Picture 27" descr="Del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00967" y="1988680"/>
            <a:ext cx="653953" cy="737690"/>
          </a:xfrm>
          <a:prstGeom prst="rect">
            <a:avLst/>
          </a:prstGeom>
        </p:spPr>
      </p:pic>
      <p:pic>
        <p:nvPicPr>
          <p:cNvPr id="30" name="Picture 29" descr="Gugra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16769" y="2983019"/>
            <a:ext cx="1174190" cy="990600"/>
          </a:xfrm>
          <a:prstGeom prst="rect">
            <a:avLst/>
          </a:prstGeom>
        </p:spPr>
      </p:pic>
      <p:pic>
        <p:nvPicPr>
          <p:cNvPr id="32" name="Picture 31" descr="Karnatak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119058" y="2728913"/>
            <a:ext cx="1593187" cy="1165486"/>
          </a:xfrm>
          <a:prstGeom prst="rect">
            <a:avLst/>
          </a:prstGeom>
        </p:spPr>
      </p:pic>
      <p:pic>
        <p:nvPicPr>
          <p:cNvPr id="33" name="Picture 32" descr="Maharashtra copy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765640" y="3434610"/>
            <a:ext cx="1524000" cy="1390199"/>
          </a:xfrm>
          <a:prstGeom prst="rect">
            <a:avLst/>
          </a:prstGeom>
        </p:spPr>
      </p:pic>
      <p:pic>
        <p:nvPicPr>
          <p:cNvPr id="29" name="Picture 28" descr="Goa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29727" y="4658485"/>
            <a:ext cx="180382" cy="238884"/>
          </a:xfrm>
          <a:prstGeom prst="rect">
            <a:avLst/>
          </a:prstGeom>
        </p:spPr>
      </p:pic>
      <p:pic>
        <p:nvPicPr>
          <p:cNvPr id="38" name="Picture 37" descr="Karnatak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50780" y="5172249"/>
            <a:ext cx="573161" cy="993829"/>
          </a:xfrm>
          <a:prstGeom prst="rect">
            <a:avLst/>
          </a:prstGeom>
        </p:spPr>
      </p:pic>
      <p:pic>
        <p:nvPicPr>
          <p:cNvPr id="15" name="Picture 14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584444" y="2973692"/>
            <a:ext cx="270899" cy="422651"/>
          </a:xfrm>
          <a:prstGeom prst="rect">
            <a:avLst/>
          </a:prstGeom>
        </p:spPr>
      </p:pic>
      <p:pic>
        <p:nvPicPr>
          <p:cNvPr id="16" name="Picture 15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021516" y="2410100"/>
            <a:ext cx="270899" cy="422651"/>
          </a:xfrm>
          <a:prstGeom prst="rect">
            <a:avLst/>
          </a:prstGeom>
        </p:spPr>
      </p:pic>
      <p:pic>
        <p:nvPicPr>
          <p:cNvPr id="19" name="Picture 18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01720" y="1958651"/>
            <a:ext cx="270899" cy="422651"/>
          </a:xfrm>
          <a:prstGeom prst="rect">
            <a:avLst/>
          </a:prstGeom>
        </p:spPr>
      </p:pic>
      <p:pic>
        <p:nvPicPr>
          <p:cNvPr id="20" name="Picture 19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49011" y="2999572"/>
            <a:ext cx="270899" cy="422651"/>
          </a:xfrm>
          <a:prstGeom prst="rect">
            <a:avLst/>
          </a:prstGeom>
        </p:spPr>
      </p:pic>
      <p:pic>
        <p:nvPicPr>
          <p:cNvPr id="21" name="Picture 20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194045" y="3643678"/>
            <a:ext cx="270899" cy="422651"/>
          </a:xfrm>
          <a:prstGeom prst="rect">
            <a:avLst/>
          </a:prstGeom>
        </p:spPr>
      </p:pic>
      <p:pic>
        <p:nvPicPr>
          <p:cNvPr id="23" name="Picture 22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295350" y="3407890"/>
            <a:ext cx="270899" cy="422651"/>
          </a:xfrm>
          <a:prstGeom prst="rect">
            <a:avLst/>
          </a:prstGeom>
        </p:spPr>
      </p:pic>
      <p:pic>
        <p:nvPicPr>
          <p:cNvPr id="25" name="Picture 24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66263" y="4457438"/>
            <a:ext cx="270899" cy="422651"/>
          </a:xfrm>
          <a:prstGeom prst="rect">
            <a:avLst/>
          </a:prstGeom>
        </p:spPr>
      </p:pic>
      <p:pic>
        <p:nvPicPr>
          <p:cNvPr id="31" name="Picture 30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228549" y="5265447"/>
            <a:ext cx="270899" cy="422651"/>
          </a:xfrm>
          <a:prstGeom prst="rect">
            <a:avLst/>
          </a:prstGeom>
        </p:spPr>
      </p:pic>
      <p:pic>
        <p:nvPicPr>
          <p:cNvPr id="35" name="Picture 34" descr="poin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0800000" flipV="1">
            <a:off x="2880617" y="4322293"/>
            <a:ext cx="270899" cy="422651"/>
          </a:xfrm>
          <a:prstGeom prst="rect">
            <a:avLst/>
          </a:prstGeom>
        </p:spPr>
      </p:pic>
      <p:sp>
        <p:nvSpPr>
          <p:cNvPr id="36" name="Snip Single Corner Rectangle 35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0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9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0"/>
                            </p:stCondLst>
                            <p:childTnLst>
                              <p:par>
                                <p:cTn id="1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7000"/>
                            </p:stCondLst>
                            <p:childTnLst>
                              <p:par>
                                <p:cTn id="1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9000"/>
                            </p:stCondLst>
                            <p:childTnLst>
                              <p:par>
                                <p:cTn id="1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6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7249" y="304800"/>
            <a:ext cx="4675703" cy="461665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Specialized Recruitment Teams </a:t>
            </a:r>
          </a:p>
        </p:txBody>
      </p:sp>
      <p:pic>
        <p:nvPicPr>
          <p:cNvPr id="8" name="Picture 7" descr="Collage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6010" y="1237760"/>
            <a:ext cx="4037990" cy="504748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81000" y="2957651"/>
            <a:ext cx="47548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EE7012"/>
                </a:solidFill>
              </a:rPr>
              <a:t>  </a:t>
            </a:r>
            <a:r>
              <a:rPr lang="en-US" sz="2400" b="1" dirty="0" smtClean="0">
                <a:solidFill>
                  <a:srgbClr val="EE7012"/>
                </a:solidFill>
                <a:ea typeface="Calibri" pitchFamily="34" charset="0"/>
                <a:cs typeface="Times New Roman" pitchFamily="18" charset="0"/>
              </a:rPr>
              <a:t>Information Technology (</a:t>
            </a:r>
            <a:r>
              <a:rPr lang="en-US" sz="2400" b="1" dirty="0" smtClean="0">
                <a:solidFill>
                  <a:srgbClr val="EE7012"/>
                </a:solidFill>
              </a:rPr>
              <a:t>IT)</a:t>
            </a:r>
            <a:endParaRPr lang="en-US" sz="2400" b="1" dirty="0">
              <a:solidFill>
                <a:srgbClr val="EE701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1000" y="4417615"/>
            <a:ext cx="197932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  Automobile</a:t>
            </a: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1000" y="1066800"/>
            <a:ext cx="151624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 Telecom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1000" y="3687633"/>
            <a:ext cx="432682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 Engineering &amp; Manufacturing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1000" y="1796782"/>
            <a:ext cx="408368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</a:rPr>
              <a:t>  Banking, Financial Services 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   &amp; Insurance (BFSI)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81000" y="5147597"/>
            <a:ext cx="249138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  Pharmaceutical</a:t>
            </a:r>
            <a:endParaRPr lang="en-U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1000" y="5877580"/>
            <a:ext cx="123944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  Media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Snip Single Corner Rectangle 23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58126" y="1751625"/>
            <a:ext cx="432951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Sales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Marketing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Customer Service Delivery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Network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Information Technology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IT)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Accounts, Finance &amp;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Commercials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Supply Chain Management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8126" y="702838"/>
            <a:ext cx="1564659" cy="523220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Telecom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TELECO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44339" y="649458"/>
            <a:ext cx="5299661" cy="5559085"/>
          </a:xfrm>
          <a:prstGeom prst="rect">
            <a:avLst/>
          </a:prstGeom>
        </p:spPr>
      </p:pic>
      <p:sp>
        <p:nvSpPr>
          <p:cNvPr id="9" name="Snip Single Corner Rectangle 8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09600" y="5880758"/>
            <a:ext cx="34758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Videocon Telecommunication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533400"/>
            <a:ext cx="2853473" cy="523220"/>
          </a:xfrm>
          <a:prstGeom prst="rect">
            <a:avLst/>
          </a:prstGeom>
          <a:solidFill>
            <a:schemeClr val="tx2"/>
          </a:solidFill>
        </p:spPr>
        <p:txBody>
          <a:bodyPr wrap="none" anchor="ctr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Telecom Clients 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570781"/>
            <a:ext cx="214603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Vodafone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2903625"/>
            <a:ext cx="32524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Tata Teleservices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4" name="Picture 13" descr="Vodafone-logo-icon-png-Transpar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31596" y="1375191"/>
            <a:ext cx="1347351" cy="9144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Picture 14" descr="Tata-Teleservic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31596" y="2708035"/>
            <a:ext cx="1591871" cy="914400"/>
          </a:xfrm>
          <a:prstGeom prst="rect">
            <a:avLst/>
          </a:prstGeom>
        </p:spPr>
      </p:pic>
      <p:pic>
        <p:nvPicPr>
          <p:cNvPr id="22" name="Picture 21" descr="Bharti_Airtel_Limited_logo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31596" y="4254285"/>
            <a:ext cx="1376979" cy="4572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3" name="Picture 22" descr="idea-cellular-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31596" y="4778879"/>
            <a:ext cx="747757" cy="457200"/>
          </a:xfrm>
          <a:prstGeom prst="rect">
            <a:avLst/>
          </a:prstGeom>
        </p:spPr>
      </p:pic>
      <p:pic>
        <p:nvPicPr>
          <p:cNvPr id="24" name="Picture 23" descr="loop.356x200_2802_35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31596" y="5220346"/>
            <a:ext cx="813816" cy="457200"/>
          </a:xfrm>
          <a:prstGeom prst="rect">
            <a:avLst/>
          </a:prstGeom>
        </p:spPr>
      </p:pic>
      <p:pic>
        <p:nvPicPr>
          <p:cNvPr id="25" name="Picture 24" descr="Videocon-Teleco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31596" y="5673690"/>
            <a:ext cx="564372" cy="4572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09600" y="4302529"/>
            <a:ext cx="1764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</a:t>
            </a:r>
            <a:r>
              <a:rPr lang="en-US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Bharti</a:t>
            </a:r>
            <a:r>
              <a:rPr lang="en-US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</a:t>
            </a:r>
            <a:r>
              <a:rPr lang="en-US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Airtel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9600" y="4828605"/>
            <a:ext cx="1772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Idea Cellular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9600" y="5354681"/>
            <a:ext cx="188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Loop Telecom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9600" y="3790599"/>
            <a:ext cx="1887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Previously with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9" name="Snip Single Corner Rectangle 28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3" grpId="0" animBg="1"/>
      <p:bldP spid="5" grpId="0"/>
      <p:bldP spid="6" grpId="0"/>
      <p:bldP spid="19" grpId="0"/>
      <p:bldP spid="20" grpId="0"/>
      <p:bldP spid="21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9050" y="1571685"/>
            <a:ext cx="421942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Commercial Banking Group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Trade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Treasury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40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Forex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Working Capital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Cash Management Services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Retail Banking Group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All the Asset Products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Sales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Credit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  Operations &amp; Collections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9050" y="782784"/>
            <a:ext cx="8485900" cy="5847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B050"/>
                </a:solidFill>
              </a:rPr>
              <a:t>Banking, Financial Services &amp; Insurance (BFSI)</a:t>
            </a:r>
            <a:endParaRPr lang="en-US" sz="3200" b="1" dirty="0">
              <a:solidFill>
                <a:srgbClr val="00B050"/>
              </a:solidFill>
            </a:endParaRPr>
          </a:p>
        </p:txBody>
      </p:sp>
      <p:pic>
        <p:nvPicPr>
          <p:cNvPr id="7" name="Picture 6" descr="Ban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62658" y="1715675"/>
            <a:ext cx="3348842" cy="4281673"/>
          </a:xfrm>
          <a:prstGeom prst="rect">
            <a:avLst/>
          </a:prstGeom>
        </p:spPr>
      </p:pic>
      <p:sp>
        <p:nvSpPr>
          <p:cNvPr id="11" name="Snip Single Corner Rectangle 10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elecom wh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5800" y="1524000"/>
            <a:ext cx="449270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Kotak Bank</a:t>
            </a:r>
            <a:endParaRPr lang="en-US" sz="2400" b="1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HDFC Bank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Indusind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Bank</a:t>
            </a:r>
            <a:endParaRPr lang="en-US" sz="2400" b="1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Kotak Securities</a:t>
            </a:r>
            <a:endParaRPr lang="en-US" sz="2400" b="1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IDBI Home Finance</a:t>
            </a:r>
            <a:endParaRPr lang="en-US" sz="2400" b="1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Cholamandalam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Investments</a:t>
            </a:r>
            <a:endParaRPr lang="en-US" sz="2400" b="1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 Reliance Capital Ltd.</a:t>
            </a:r>
            <a:endParaRPr lang="en-US" sz="2400" b="1" dirty="0" smtClean="0">
              <a:solidFill>
                <a:schemeClr val="bg1"/>
              </a:solidFill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JM Financial Services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609600"/>
            <a:ext cx="2404826" cy="5847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BFSI Clients</a:t>
            </a:r>
            <a:endParaRPr lang="en-US" sz="3200" dirty="0">
              <a:solidFill>
                <a:srgbClr val="00B05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424864" y="1676400"/>
            <a:ext cx="2627586" cy="4267200"/>
            <a:chOff x="5068614" y="1676400"/>
            <a:chExt cx="2627586" cy="4267200"/>
          </a:xfrm>
        </p:grpSpPr>
        <p:pic>
          <p:nvPicPr>
            <p:cNvPr id="7" name="Picture 6" descr="220px-Reliance_Capital.svg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8614" y="4942116"/>
              <a:ext cx="1397000" cy="4572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9" name="Picture 8" descr="cholamandalam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68614" y="4397830"/>
              <a:ext cx="475013" cy="457200"/>
            </a:xfrm>
            <a:prstGeom prst="rect">
              <a:avLst/>
            </a:prstGeom>
          </p:spPr>
        </p:pic>
        <p:pic>
          <p:nvPicPr>
            <p:cNvPr id="10" name="Picture 9" descr="HDFC_Bank_Logo.svg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68614" y="2220686"/>
              <a:ext cx="2627586" cy="457200"/>
            </a:xfrm>
            <a:prstGeom prst="rect">
              <a:avLst/>
            </a:prstGeom>
          </p:spPr>
        </p:pic>
        <p:pic>
          <p:nvPicPr>
            <p:cNvPr id="11" name="Picture 10" descr="IDBI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68614" y="3853544"/>
              <a:ext cx="2210030" cy="457200"/>
            </a:xfrm>
            <a:prstGeom prst="rect">
              <a:avLst/>
            </a:prstGeom>
          </p:spPr>
        </p:pic>
        <p:pic>
          <p:nvPicPr>
            <p:cNvPr id="12" name="Picture 11" descr="Indusind bank logo job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68614" y="2764972"/>
              <a:ext cx="893380" cy="457200"/>
            </a:xfrm>
            <a:prstGeom prst="rect">
              <a:avLst/>
            </a:prstGeom>
          </p:spPr>
        </p:pic>
        <p:pic>
          <p:nvPicPr>
            <p:cNvPr id="13" name="Picture 12" descr="JMFinancial-dark-1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68614" y="5486400"/>
              <a:ext cx="1603948" cy="4572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14" name="Picture 13" descr="Kotak_Securities_Logo (1)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68614" y="3309258"/>
              <a:ext cx="853580" cy="457200"/>
            </a:xfrm>
            <a:prstGeom prst="rect">
              <a:avLst/>
            </a:prstGeom>
          </p:spPr>
        </p:pic>
        <p:pic>
          <p:nvPicPr>
            <p:cNvPr id="16" name="Picture 15" descr="Kotak_Mahindra_Bank_logo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068614" y="1676400"/>
              <a:ext cx="1549503" cy="457200"/>
            </a:xfrm>
            <a:prstGeom prst="rect">
              <a:avLst/>
            </a:prstGeom>
            <a:solidFill>
              <a:schemeClr val="tx1"/>
            </a:solidFill>
          </p:spPr>
        </p:pic>
      </p:grpSp>
      <p:sp>
        <p:nvSpPr>
          <p:cNvPr id="19" name="Snip Single Corner Rectangle 18"/>
          <p:cNvSpPr/>
          <p:nvPr/>
        </p:nvSpPr>
        <p:spPr>
          <a:xfrm flipH="1">
            <a:off x="5943600" y="6675120"/>
            <a:ext cx="3200400" cy="182880"/>
          </a:xfrm>
          <a:prstGeom prst="snip1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1783</TotalTime>
  <Words>519</Words>
  <Application>Microsoft Office PowerPoint</Application>
  <PresentationFormat>On-screen Show (4:3)</PresentationFormat>
  <Paragraphs>129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hm-pc</cp:lastModifiedBy>
  <cp:revision>193</cp:revision>
  <dcterms:created xsi:type="dcterms:W3CDTF">2016-08-05T09:49:43Z</dcterms:created>
  <dcterms:modified xsi:type="dcterms:W3CDTF">2016-08-12T07:32:53Z</dcterms:modified>
</cp:coreProperties>
</file>